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72" r:id="rId4"/>
    <p:sldId id="333" r:id="rId5"/>
    <p:sldId id="273" r:id="rId6"/>
    <p:sldId id="275" r:id="rId7"/>
    <p:sldId id="342" r:id="rId8"/>
    <p:sldId id="276" r:id="rId9"/>
    <p:sldId id="351" r:id="rId10"/>
    <p:sldId id="277" r:id="rId11"/>
    <p:sldId id="343" r:id="rId12"/>
    <p:sldId id="344" r:id="rId13"/>
    <p:sldId id="335" r:id="rId14"/>
    <p:sldId id="345" r:id="rId15"/>
    <p:sldId id="347" r:id="rId16"/>
    <p:sldId id="348" r:id="rId17"/>
    <p:sldId id="350" r:id="rId18"/>
    <p:sldId id="318" r:id="rId19"/>
    <p:sldId id="352" r:id="rId20"/>
    <p:sldId id="336" r:id="rId21"/>
  </p:sldIdLst>
  <p:sldSz cx="18288000" cy="10287000"/>
  <p:notesSz cx="10287000" cy="18288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oto Serif KR Black" panose="02020900000000000000" pitchFamily="18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에스코어 드림 4 Regular" panose="020B0503030302020204" pitchFamily="34" charset="-127"/>
      <p:regular r:id="rId30"/>
    </p:embeddedFont>
    <p:embeddedFont>
      <p:font typeface="에스코어 드림 5 Medium" panose="020B0503030302020204" pitchFamily="34" charset="-127"/>
      <p:regular r:id="rId31"/>
    </p:embeddedFont>
    <p:embeddedFont>
      <p:font typeface="에스코어 드림 6 Bold" panose="020B0703030302020204" pitchFamily="34" charset="-127"/>
      <p:bold r:id="rId32"/>
    </p:embeddedFont>
    <p:embeddedFont>
      <p:font typeface="에스코어 드림 7 ExtraBold" panose="020B0803030302020204" pitchFamily="34" charset="-127"/>
      <p:bold r:id="rId33"/>
    </p:embeddedFont>
    <p:embeddedFont>
      <p:font typeface="에스코어 드림 8 Heavy" panose="020B0903030302020204" pitchFamily="34" charset="-127"/>
      <p:bold r:id="rId34"/>
    </p:embeddedFont>
    <p:embeddedFont>
      <p:font typeface="에스코어 드림 9 Black" panose="020B0A03030302020204" pitchFamily="34" charset="-127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5856" userDrawn="1">
          <p15:clr>
            <a:srgbClr val="A4A3A4"/>
          </p15:clr>
        </p15:guide>
        <p15:guide id="4" pos="4464" userDrawn="1">
          <p15:clr>
            <a:srgbClr val="A4A3A4"/>
          </p15:clr>
        </p15:guide>
        <p15:guide id="5" pos="2928" userDrawn="1">
          <p15:clr>
            <a:srgbClr val="A4A3A4"/>
          </p15:clr>
        </p15:guide>
        <p15:guide id="6" orient="horz" pos="648" userDrawn="1">
          <p15:clr>
            <a:srgbClr val="A4A3A4"/>
          </p15:clr>
        </p15:guide>
        <p15:guide id="7" orient="horz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0A7"/>
    <a:srgbClr val="DAF4D0"/>
    <a:srgbClr val="000000"/>
    <a:srgbClr val="C0C3D6"/>
    <a:srgbClr val="777777"/>
    <a:srgbClr val="B5E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0" autoAdjust="0"/>
    <p:restoredTop sz="93539" autoAdjust="0"/>
  </p:normalViewPr>
  <p:slideViewPr>
    <p:cSldViewPr>
      <p:cViewPr varScale="1">
        <p:scale>
          <a:sx n="52" d="100"/>
          <a:sy n="52" d="100"/>
        </p:scale>
        <p:origin x="504" y="62"/>
      </p:cViewPr>
      <p:guideLst>
        <p:guide orient="horz" pos="3240"/>
        <p:guide pos="720"/>
        <p:guide pos="5856"/>
        <p:guide pos="4464"/>
        <p:guide pos="2928"/>
        <p:guide orient="horz" pos="648"/>
        <p:guide orient="horz" pos="3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878A2-8DD0-4B4A-AE67-4A45E6E0B5D3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81D2A-D22B-444E-8DF2-38FC004B5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3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9421" y="9572262"/>
            <a:ext cx="17346875" cy="143239"/>
            <a:chOff x="469420" y="9659570"/>
            <a:chExt cx="17346875" cy="14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9659570"/>
              <a:ext cx="17346875" cy="143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421" y="611744"/>
            <a:ext cx="17346875" cy="143239"/>
            <a:chOff x="469420" y="482906"/>
            <a:chExt cx="17346875" cy="143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5403" y="857131"/>
            <a:ext cx="1582452" cy="552569"/>
            <a:chOff x="667635" y="959124"/>
            <a:chExt cx="1582452" cy="5525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635" y="959124"/>
              <a:ext cx="1582452" cy="55256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AE7304-FE08-45DA-8D82-DB30263BC0EA}"/>
              </a:ext>
            </a:extLst>
          </p:cNvPr>
          <p:cNvSpPr txBox="1"/>
          <p:nvPr/>
        </p:nvSpPr>
        <p:spPr>
          <a:xfrm>
            <a:off x="943627" y="93662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2021</a:t>
            </a:r>
            <a:r>
              <a:rPr lang="ko-KR" altLang="en-US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년 </a:t>
            </a:r>
            <a:r>
              <a:rPr lang="en-US" altLang="ko-KR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 9</a:t>
            </a:r>
            <a:r>
              <a:rPr lang="ko-KR" altLang="en-US" b="1" spc="-15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월반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66CA6-5DEB-4151-AC38-9397F6366FC7}"/>
              </a:ext>
            </a:extLst>
          </p:cNvPr>
          <p:cNvSpPr txBox="1"/>
          <p:nvPr/>
        </p:nvSpPr>
        <p:spPr>
          <a:xfrm>
            <a:off x="8686800" y="85712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ko-KR" altLang="en-US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전자정부 표준 프레임워크 기반 풀</a:t>
            </a:r>
            <a:r>
              <a:rPr lang="en-US" altLang="ko-KR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-</a:t>
            </a:r>
            <a:r>
              <a:rPr lang="ko-KR" altLang="en-US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스택 개발자 양성과정</a:t>
            </a:r>
            <a:r>
              <a:rPr lang="en-US" altLang="ko-KR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(14</a:t>
            </a:r>
            <a:r>
              <a:rPr lang="ko-KR" altLang="en-US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기</a:t>
            </a:r>
            <a:r>
              <a:rPr lang="en-US" altLang="ko-KR" sz="2400" b="1" dirty="0">
                <a:solidFill>
                  <a:srgbClr val="555555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BB5077-2A1B-431C-9136-DC313AD03C23}"/>
              </a:ext>
            </a:extLst>
          </p:cNvPr>
          <p:cNvSpPr txBox="1"/>
          <p:nvPr/>
        </p:nvSpPr>
        <p:spPr>
          <a:xfrm>
            <a:off x="7734300" y="8116715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IT’S ME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1D544-E3AE-4D43-BE4B-B57D8E0AE37B}"/>
              </a:ext>
            </a:extLst>
          </p:cNvPr>
          <p:cNvSpPr txBox="1"/>
          <p:nvPr/>
        </p:nvSpPr>
        <p:spPr>
          <a:xfrm>
            <a:off x="3924300" y="8749725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정신애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김서윤 임현정 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조혜민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손영태 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안정연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07BEE9-4D70-4289-8312-52C2636266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6" b="26748"/>
          <a:stretch/>
        </p:blipFill>
        <p:spPr>
          <a:xfrm>
            <a:off x="4063492" y="1962849"/>
            <a:ext cx="10158731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A1C827-B8D1-4DE5-9FC2-E49533691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76696"/>
              </p:ext>
            </p:extLst>
          </p:nvPr>
        </p:nvGraphicFramePr>
        <p:xfrm>
          <a:off x="2057402" y="2529411"/>
          <a:ext cx="14173201" cy="541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651525178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2834199846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1808839723"/>
                    </a:ext>
                  </a:extLst>
                </a:gridCol>
              </a:tblGrid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 구성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팀 구성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46648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FA54C7-DC9D-41B6-B90D-EB568C2E4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95821"/>
              </p:ext>
            </p:extLst>
          </p:nvPr>
        </p:nvGraphicFramePr>
        <p:xfrm>
          <a:off x="2057402" y="3410648"/>
          <a:ext cx="14173201" cy="1082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3801470346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3107378077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3495364797"/>
                    </a:ext>
                  </a:extLst>
                </a:gridCol>
              </a:tblGrid>
              <a:tr h="5411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주제 선정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~2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주제 선정 회의 진행 및 프로젝트 기획안 제출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318185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~3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주제 확정 및 최종 기획안 제출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09611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DE51374-80C0-4454-8C06-32FF6C307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36138"/>
              </p:ext>
            </p:extLst>
          </p:nvPr>
        </p:nvGraphicFramePr>
        <p:xfrm>
          <a:off x="2057402" y="4833048"/>
          <a:ext cx="14173201" cy="162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423478409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3464094089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2305509236"/>
                    </a:ext>
                  </a:extLst>
                </a:gridCol>
              </a:tblGrid>
              <a:tr h="541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구현 기간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 설계 산출물에 따른 개발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_UI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구현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91134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 설계 산출물에 따른 개발 로직 구현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256509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비고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 진행 보고 및 중간 테스트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959950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53987C3B-2D31-4DF5-A091-3D7BD2278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038761"/>
              </p:ext>
            </p:extLst>
          </p:nvPr>
        </p:nvGraphicFramePr>
        <p:xfrm>
          <a:off x="2057404" y="6796611"/>
          <a:ext cx="14173201" cy="162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112">
                  <a:extLst>
                    <a:ext uri="{9D8B030D-6E8A-4147-A177-3AD203B41FA5}">
                      <a16:colId xmlns:a16="http://schemas.microsoft.com/office/drawing/2014/main" val="2855758609"/>
                    </a:ext>
                  </a:extLst>
                </a:gridCol>
                <a:gridCol w="2391728">
                  <a:extLst>
                    <a:ext uri="{9D8B030D-6E8A-4147-A177-3AD203B41FA5}">
                      <a16:colId xmlns:a16="http://schemas.microsoft.com/office/drawing/2014/main" val="3670200858"/>
                    </a:ext>
                  </a:extLst>
                </a:gridCol>
                <a:gridCol w="9531361">
                  <a:extLst>
                    <a:ext uri="{9D8B030D-6E8A-4147-A177-3AD203B41FA5}">
                      <a16:colId xmlns:a16="http://schemas.microsoft.com/office/drawing/2014/main" val="982247681"/>
                    </a:ext>
                  </a:extLst>
                </a:gridCol>
              </a:tblGrid>
              <a:tr h="541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테스트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및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배포 기간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테스트 및 시연 서버로의 배포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242376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최종 발표 리허설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364842"/>
                  </a:ext>
                </a:extLst>
              </a:tr>
              <a:tr h="541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최종 발표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28750"/>
                  </a:ext>
                </a:extLst>
              </a:tr>
            </a:tbl>
          </a:graphicData>
        </a:graphic>
      </p:graphicFrame>
      <p:grpSp>
        <p:nvGrpSpPr>
          <p:cNvPr id="9" name="그룹 1002">
            <a:extLst>
              <a:ext uri="{FF2B5EF4-FFF2-40B4-BE49-F238E27FC236}">
                <a16:creationId xmlns:a16="http://schemas.microsoft.com/office/drawing/2014/main" id="{F20754FA-1F27-429D-8BAC-76EF3B17E40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2E89446F-944C-4FE7-89BC-F57EB2C7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7BEADB-4E35-425A-8702-31C0A38ED42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수행일정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42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2">
            <a:extLst>
              <a:ext uri="{FF2B5EF4-FFF2-40B4-BE49-F238E27FC236}">
                <a16:creationId xmlns:a16="http://schemas.microsoft.com/office/drawing/2014/main" id="{F20754FA-1F27-429D-8BAC-76EF3B17E40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2E89446F-944C-4FE7-89BC-F57EB2C7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7BEADB-4E35-425A-8702-31C0A38ED42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산출물 리스트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C55769-8F2F-4ACD-93D8-E75B81A9BCB4}"/>
              </a:ext>
            </a:extLst>
          </p:cNvPr>
          <p:cNvGrpSpPr/>
          <p:nvPr/>
        </p:nvGrpSpPr>
        <p:grpSpPr>
          <a:xfrm>
            <a:off x="1219200" y="2324100"/>
            <a:ext cx="15555786" cy="6822875"/>
            <a:chOff x="576113" y="2357751"/>
            <a:chExt cx="15555786" cy="682287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7936BF-BD3E-4F4E-970A-E32DAD27C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1843" y="2891184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2116E91-1C18-447C-96D9-9130A062CD2B}"/>
                </a:ext>
              </a:extLst>
            </p:cNvPr>
            <p:cNvCxnSpPr>
              <a:cxnSpLocks/>
            </p:cNvCxnSpPr>
            <p:nvPr/>
          </p:nvCxnSpPr>
          <p:spPr>
            <a:xfrm>
              <a:off x="3371843" y="6369099"/>
              <a:ext cx="0" cy="260307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54EF7-1343-40B8-8487-9C8C1C242E6F}"/>
                </a:ext>
              </a:extLst>
            </p:cNvPr>
            <p:cNvSpPr txBox="1"/>
            <p:nvPr/>
          </p:nvSpPr>
          <p:spPr>
            <a:xfrm>
              <a:off x="1415441" y="2357751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계획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F79086-113A-4436-BA16-515AF1D2171A}"/>
                </a:ext>
              </a:extLst>
            </p:cNvPr>
            <p:cNvSpPr txBox="1"/>
            <p:nvPr/>
          </p:nvSpPr>
          <p:spPr>
            <a:xfrm>
              <a:off x="4495257" y="2357751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분석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F6F1B6-1BC4-43C3-90F3-87A84E3476B0}"/>
                </a:ext>
              </a:extLst>
            </p:cNvPr>
            <p:cNvSpPr txBox="1"/>
            <p:nvPr/>
          </p:nvSpPr>
          <p:spPr>
            <a:xfrm>
              <a:off x="7678455" y="2385057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설계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2AC6B6-03BD-4CEF-8929-992E52C97CAA}"/>
                </a:ext>
              </a:extLst>
            </p:cNvPr>
            <p:cNvSpPr txBox="1"/>
            <p:nvPr/>
          </p:nvSpPr>
          <p:spPr>
            <a:xfrm>
              <a:off x="11063654" y="2385057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4.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76B96-287B-44C3-9598-E3D3BD394160}"/>
                </a:ext>
              </a:extLst>
            </p:cNvPr>
            <p:cNvSpPr txBox="1"/>
            <p:nvPr/>
          </p:nvSpPr>
          <p:spPr>
            <a:xfrm>
              <a:off x="14448853" y="2385057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5.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완료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B904EE5-529F-4C46-9846-41BB8749F27E}"/>
                </a:ext>
              </a:extLst>
            </p:cNvPr>
            <p:cNvSpPr/>
            <p:nvPr/>
          </p:nvSpPr>
          <p:spPr>
            <a:xfrm>
              <a:off x="576113" y="3170429"/>
              <a:ext cx="2580443" cy="1519827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7A343EA-50BB-4243-9CE6-D7E149FFFCCC}"/>
                </a:ext>
              </a:extLst>
            </p:cNvPr>
            <p:cNvSpPr/>
            <p:nvPr/>
          </p:nvSpPr>
          <p:spPr>
            <a:xfrm>
              <a:off x="3716582" y="3177506"/>
              <a:ext cx="2580443" cy="1289304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E1371C6-AC9F-41AF-A1A8-6D997A6DAAC0}"/>
                </a:ext>
              </a:extLst>
            </p:cNvPr>
            <p:cNvSpPr/>
            <p:nvPr/>
          </p:nvSpPr>
          <p:spPr>
            <a:xfrm>
              <a:off x="13545525" y="3177506"/>
              <a:ext cx="2580443" cy="2234934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9E73174-A61D-4FE5-9492-43F1832BE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394" y="3010621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DBC9268-9331-469D-8EA6-C1C952813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2602" y="3006309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370D8A0-51F6-4128-8DCF-E18199D30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2464" y="3006309"/>
              <a:ext cx="8123" cy="281101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래픽 26" descr="Badge Tick1 단색으로 채워진">
              <a:extLst>
                <a:ext uri="{FF2B5EF4-FFF2-40B4-BE49-F238E27FC236}">
                  <a16:creationId xmlns:a16="http://schemas.microsoft.com/office/drawing/2014/main" id="{EFDA0AF6-EFC3-49B7-8939-4963CFFE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639" y="3330500"/>
              <a:ext cx="391283" cy="391283"/>
            </a:xfrm>
            <a:prstGeom prst="rect">
              <a:avLst/>
            </a:prstGeom>
          </p:spPr>
        </p:pic>
        <p:pic>
          <p:nvPicPr>
            <p:cNvPr id="28" name="그래픽 27" descr="Badge Tick1 단색으로 채워진">
              <a:extLst>
                <a:ext uri="{FF2B5EF4-FFF2-40B4-BE49-F238E27FC236}">
                  <a16:creationId xmlns:a16="http://schemas.microsoft.com/office/drawing/2014/main" id="{A0484A56-D081-44FD-B722-22531898A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9850" y="3335372"/>
              <a:ext cx="391283" cy="391283"/>
            </a:xfrm>
            <a:prstGeom prst="rect">
              <a:avLst/>
            </a:prstGeom>
          </p:spPr>
        </p:pic>
        <p:pic>
          <p:nvPicPr>
            <p:cNvPr id="29" name="그래픽 28" descr="Badge Tick1 단색으로 채워진">
              <a:extLst>
                <a:ext uri="{FF2B5EF4-FFF2-40B4-BE49-F238E27FC236}">
                  <a16:creationId xmlns:a16="http://schemas.microsoft.com/office/drawing/2014/main" id="{B511587D-5C01-4AA9-BF10-F2119AF1B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4444" y="3335372"/>
              <a:ext cx="391283" cy="39128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D3D92-1D55-47D1-95D8-DD07F3D68C04}"/>
                </a:ext>
              </a:extLst>
            </p:cNvPr>
            <p:cNvSpPr txBox="1"/>
            <p:nvPr/>
          </p:nvSpPr>
          <p:spPr>
            <a:xfrm>
              <a:off x="1296922" y="3379723"/>
              <a:ext cx="1625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구성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89654F-7400-48D8-8615-B55C919B6113}"/>
                </a:ext>
              </a:extLst>
            </p:cNvPr>
            <p:cNvSpPr txBox="1"/>
            <p:nvPr/>
          </p:nvSpPr>
          <p:spPr>
            <a:xfrm>
              <a:off x="4468661" y="3356862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요구분석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CCA27D-D68E-45DF-8E01-79D1BA77C660}"/>
                </a:ext>
              </a:extLst>
            </p:cNvPr>
            <p:cNvSpPr txBox="1"/>
            <p:nvPr/>
          </p:nvSpPr>
          <p:spPr>
            <a:xfrm>
              <a:off x="14454893" y="3388101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테스트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A060AA-94DD-47D9-A539-B171B7CC007C}"/>
                </a:ext>
              </a:extLst>
            </p:cNvPr>
            <p:cNvSpPr txBox="1"/>
            <p:nvPr/>
          </p:nvSpPr>
          <p:spPr>
            <a:xfrm>
              <a:off x="851709" y="3931784"/>
              <a:ext cx="1701428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수행계획서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533A84-2404-4DA7-B37E-30D03B7D05B7}"/>
                </a:ext>
              </a:extLst>
            </p:cNvPr>
            <p:cNvSpPr txBox="1"/>
            <p:nvPr/>
          </p:nvSpPr>
          <p:spPr>
            <a:xfrm>
              <a:off x="4085823" y="3879424"/>
              <a:ext cx="1394934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요구사항 정의서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F740344-C80D-4F6D-B866-6ECB830D4F43}"/>
                </a:ext>
              </a:extLst>
            </p:cNvPr>
            <p:cNvSpPr/>
            <p:nvPr/>
          </p:nvSpPr>
          <p:spPr>
            <a:xfrm>
              <a:off x="3702640" y="4742851"/>
              <a:ext cx="2580443" cy="1257606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36" name="그래픽 35" descr="Badge Tick1 단색으로 채워진">
              <a:extLst>
                <a:ext uri="{FF2B5EF4-FFF2-40B4-BE49-F238E27FC236}">
                  <a16:creationId xmlns:a16="http://schemas.microsoft.com/office/drawing/2014/main" id="{46BC1165-8F57-4FE7-BE3D-C6303275C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15908" y="4900717"/>
              <a:ext cx="391283" cy="39128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978BD2-1C08-46A1-9E65-ECF128FCA228}"/>
                </a:ext>
              </a:extLst>
            </p:cNvPr>
            <p:cNvSpPr txBox="1"/>
            <p:nvPr/>
          </p:nvSpPr>
          <p:spPr>
            <a:xfrm>
              <a:off x="4454719" y="4922207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기획정의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41F3EC-CE4E-41C7-8C87-543F1C21C10B}"/>
                </a:ext>
              </a:extLst>
            </p:cNvPr>
            <p:cNvSpPr txBox="1"/>
            <p:nvPr/>
          </p:nvSpPr>
          <p:spPr>
            <a:xfrm>
              <a:off x="4071881" y="5444769"/>
              <a:ext cx="1854675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 err="1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유스케이스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다이어그램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97872D4-DA30-4568-86BD-5CADC7EEA537}"/>
                </a:ext>
              </a:extLst>
            </p:cNvPr>
            <p:cNvSpPr/>
            <p:nvPr/>
          </p:nvSpPr>
          <p:spPr>
            <a:xfrm>
              <a:off x="3702640" y="6276498"/>
              <a:ext cx="2580443" cy="1413673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0" name="그래픽 39" descr="Badge Tick1 단색으로 채워진">
              <a:extLst>
                <a:ext uri="{FF2B5EF4-FFF2-40B4-BE49-F238E27FC236}">
                  <a16:creationId xmlns:a16="http://schemas.microsoft.com/office/drawing/2014/main" id="{42902752-BC43-407B-A42C-DAC5E8B97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15908" y="6434364"/>
              <a:ext cx="391283" cy="39128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9998BB-023C-442B-87CF-9B840581163F}"/>
                </a:ext>
              </a:extLst>
            </p:cNvPr>
            <p:cNvSpPr txBox="1"/>
            <p:nvPr/>
          </p:nvSpPr>
          <p:spPr>
            <a:xfrm>
              <a:off x="4454719" y="6455854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정의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FC17C0-083F-432D-92CB-A10EC58A73FF}"/>
                </a:ext>
              </a:extLst>
            </p:cNvPr>
            <p:cNvSpPr txBox="1"/>
            <p:nvPr/>
          </p:nvSpPr>
          <p:spPr>
            <a:xfrm>
              <a:off x="4071881" y="6855444"/>
              <a:ext cx="2147518" cy="73353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단위업무 정의서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단어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용어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자료사전 정의서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5026806-C6B8-4550-B8FB-56CD9040AD3E}"/>
                </a:ext>
              </a:extLst>
            </p:cNvPr>
            <p:cNvSpPr/>
            <p:nvPr/>
          </p:nvSpPr>
          <p:spPr>
            <a:xfrm>
              <a:off x="3675933" y="7923020"/>
              <a:ext cx="2580443" cy="1257606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4" name="그래픽 43" descr="Badge Tick1 단색으로 채워진">
              <a:extLst>
                <a:ext uri="{FF2B5EF4-FFF2-40B4-BE49-F238E27FC236}">
                  <a16:creationId xmlns:a16="http://schemas.microsoft.com/office/drawing/2014/main" id="{3759B45D-1777-41AF-9462-E64CB318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89201" y="8080886"/>
              <a:ext cx="391283" cy="39128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F3A028-E55F-4DC7-ACED-AD7248CD24BC}"/>
                </a:ext>
              </a:extLst>
            </p:cNvPr>
            <p:cNvSpPr txBox="1"/>
            <p:nvPr/>
          </p:nvSpPr>
          <p:spPr>
            <a:xfrm>
              <a:off x="4428012" y="8102376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착수보고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1C9EB6-90A5-49F5-B83A-4698FCD02B52}"/>
                </a:ext>
              </a:extLst>
            </p:cNvPr>
            <p:cNvSpPr txBox="1"/>
            <p:nvPr/>
          </p:nvSpPr>
          <p:spPr>
            <a:xfrm>
              <a:off x="4045174" y="8624938"/>
              <a:ext cx="1241687" cy="2349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테스트 계획서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BDC0F46-D406-4729-A320-90157615E4E0}"/>
                </a:ext>
              </a:extLst>
            </p:cNvPr>
            <p:cNvSpPr/>
            <p:nvPr/>
          </p:nvSpPr>
          <p:spPr>
            <a:xfrm>
              <a:off x="7076170" y="3170429"/>
              <a:ext cx="2580443" cy="1296381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8" name="그래픽 47" descr="Badge Tick1 단색으로 채워진">
              <a:extLst>
                <a:ext uri="{FF2B5EF4-FFF2-40B4-BE49-F238E27FC236}">
                  <a16:creationId xmlns:a16="http://schemas.microsoft.com/office/drawing/2014/main" id="{A3809033-C3B3-4BB3-928A-365370603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50173" y="3330500"/>
              <a:ext cx="391283" cy="3912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705F66-B969-490F-BF6D-2E8CA1A1FBEF}"/>
                </a:ext>
              </a:extLst>
            </p:cNvPr>
            <p:cNvSpPr txBox="1"/>
            <p:nvPr/>
          </p:nvSpPr>
          <p:spPr>
            <a:xfrm>
              <a:off x="7662713" y="3348351"/>
              <a:ext cx="3020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기획</a:t>
              </a:r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및 디자인</a:t>
              </a:r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설계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A0D60DC-AEA6-4084-B740-4F2D0943BC04}"/>
                </a:ext>
              </a:extLst>
            </p:cNvPr>
            <p:cNvSpPr/>
            <p:nvPr/>
          </p:nvSpPr>
          <p:spPr>
            <a:xfrm>
              <a:off x="7091363" y="4810588"/>
              <a:ext cx="2580443" cy="1944277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51" name="그래픽 50" descr="Badge Tick1 단색으로 채워진">
              <a:extLst>
                <a:ext uri="{FF2B5EF4-FFF2-40B4-BE49-F238E27FC236}">
                  <a16:creationId xmlns:a16="http://schemas.microsoft.com/office/drawing/2014/main" id="{63EB3AB9-285F-4556-86B0-50E63613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88108" y="4963038"/>
              <a:ext cx="391283" cy="39128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B4075D-E5DD-4864-A53C-6211D2D0C732}"/>
                </a:ext>
              </a:extLst>
            </p:cNvPr>
            <p:cNvSpPr txBox="1"/>
            <p:nvPr/>
          </p:nvSpPr>
          <p:spPr>
            <a:xfrm>
              <a:off x="7832391" y="4996391"/>
              <a:ext cx="1838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설계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1CFFD632-EB55-4CD3-B52D-E92380830F85}"/>
                </a:ext>
              </a:extLst>
            </p:cNvPr>
            <p:cNvSpPr/>
            <p:nvPr/>
          </p:nvSpPr>
          <p:spPr>
            <a:xfrm>
              <a:off x="7076170" y="7116930"/>
              <a:ext cx="2580443" cy="1296381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57" name="그래픽 56" descr="Badge Tick1 단색으로 채워진">
              <a:extLst>
                <a:ext uri="{FF2B5EF4-FFF2-40B4-BE49-F238E27FC236}">
                  <a16:creationId xmlns:a16="http://schemas.microsoft.com/office/drawing/2014/main" id="{0BEA4877-2B07-4045-886C-4A108B0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50173" y="7277001"/>
              <a:ext cx="391283" cy="391283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220609-722B-4389-AD5E-F92410BFA7B0}"/>
                </a:ext>
              </a:extLst>
            </p:cNvPr>
            <p:cNvSpPr txBox="1"/>
            <p:nvPr/>
          </p:nvSpPr>
          <p:spPr>
            <a:xfrm>
              <a:off x="7796135" y="7328271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 설계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7A668C-490C-4217-941B-EB460FD08AA6}"/>
                </a:ext>
              </a:extLst>
            </p:cNvPr>
            <p:cNvSpPr txBox="1"/>
            <p:nvPr/>
          </p:nvSpPr>
          <p:spPr>
            <a:xfrm>
              <a:off x="7374060" y="5458627"/>
              <a:ext cx="2147518" cy="982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개념 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ERD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논리 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ERD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04.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테이블 목록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테이블 정의서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DA4DEE-D61F-4E01-B8DE-6FCB37FCAF88}"/>
                </a:ext>
              </a:extLst>
            </p:cNvPr>
            <p:cNvSpPr txBox="1"/>
            <p:nvPr/>
          </p:nvSpPr>
          <p:spPr>
            <a:xfrm>
              <a:off x="7376616" y="3756336"/>
              <a:ext cx="2147518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메뉴구조도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화면정의서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AD806F-3956-4519-8DEB-E3641E443643}"/>
                </a:ext>
              </a:extLst>
            </p:cNvPr>
            <p:cNvSpPr txBox="1"/>
            <p:nvPr/>
          </p:nvSpPr>
          <p:spPr>
            <a:xfrm>
              <a:off x="7364112" y="7686947"/>
              <a:ext cx="2147518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개발표준가이드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프로세스 흐름도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6FAACB0-A3D5-445B-B136-9BF684F29CBE}"/>
                </a:ext>
              </a:extLst>
            </p:cNvPr>
            <p:cNvCxnSpPr>
              <a:cxnSpLocks/>
            </p:cNvCxnSpPr>
            <p:nvPr/>
          </p:nvCxnSpPr>
          <p:spPr>
            <a:xfrm>
              <a:off x="6645394" y="6357387"/>
              <a:ext cx="0" cy="260307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0C832D-47F8-4F7F-980F-D6E6CB7D1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602" y="6315273"/>
              <a:ext cx="0" cy="260307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8DC7930-EF46-4969-8FE1-CB0E83537B4E}"/>
                </a:ext>
              </a:extLst>
            </p:cNvPr>
            <p:cNvSpPr/>
            <p:nvPr/>
          </p:nvSpPr>
          <p:spPr>
            <a:xfrm>
              <a:off x="10317820" y="3182815"/>
              <a:ext cx="2580443" cy="1507441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65" name="그래픽 64" descr="Badge Tick1 단색으로 채워진">
              <a:extLst>
                <a:ext uri="{FF2B5EF4-FFF2-40B4-BE49-F238E27FC236}">
                  <a16:creationId xmlns:a16="http://schemas.microsoft.com/office/drawing/2014/main" id="{DEB7F491-EC2D-4B5C-9B3B-DC2CB272A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37595" y="3386534"/>
              <a:ext cx="391283" cy="39128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31B80B-7488-494F-B1C2-E07EA9B3A1E9}"/>
                </a:ext>
              </a:extLst>
            </p:cNvPr>
            <p:cNvSpPr txBox="1"/>
            <p:nvPr/>
          </p:nvSpPr>
          <p:spPr>
            <a:xfrm>
              <a:off x="11037773" y="3444137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프로그래밍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465948-F990-4551-B3CB-E02925904B94}"/>
                </a:ext>
              </a:extLst>
            </p:cNvPr>
            <p:cNvSpPr txBox="1"/>
            <p:nvPr/>
          </p:nvSpPr>
          <p:spPr>
            <a:xfrm>
              <a:off x="10702333" y="3867145"/>
              <a:ext cx="2147518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물리 </a:t>
              </a: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ERD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단위테스트 계획서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26A4931-BE28-4A89-8EB3-27AEF8181243}"/>
                </a:ext>
              </a:extLst>
            </p:cNvPr>
            <p:cNvSpPr txBox="1"/>
            <p:nvPr/>
          </p:nvSpPr>
          <p:spPr>
            <a:xfrm>
              <a:off x="13847520" y="3922981"/>
              <a:ext cx="2284379" cy="982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단위테스트 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시나리오 케이스 결과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통합테스트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시나리오 케이스 결과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DC1294F-24F5-4B39-9DBE-16E344B92EFA}"/>
                </a:ext>
              </a:extLst>
            </p:cNvPr>
            <p:cNvSpPr/>
            <p:nvPr/>
          </p:nvSpPr>
          <p:spPr>
            <a:xfrm>
              <a:off x="13545525" y="5845953"/>
              <a:ext cx="2580443" cy="1419854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70" name="그래픽 69" descr="Badge Tick1 단색으로 채워진">
              <a:extLst>
                <a:ext uri="{FF2B5EF4-FFF2-40B4-BE49-F238E27FC236}">
                  <a16:creationId xmlns:a16="http://schemas.microsoft.com/office/drawing/2014/main" id="{94F130C7-6C4D-4B68-9EA0-17015302C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4444" y="6003818"/>
              <a:ext cx="391283" cy="39128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0232DB8-A0C3-4AD7-935D-0A071331E904}"/>
                </a:ext>
              </a:extLst>
            </p:cNvPr>
            <p:cNvSpPr txBox="1"/>
            <p:nvPr/>
          </p:nvSpPr>
          <p:spPr>
            <a:xfrm>
              <a:off x="14342738" y="6048255"/>
              <a:ext cx="1293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검수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80F0DC2-B416-42A8-9278-5B47F38079CE}"/>
                </a:ext>
              </a:extLst>
            </p:cNvPr>
            <p:cNvSpPr txBox="1"/>
            <p:nvPr/>
          </p:nvSpPr>
          <p:spPr>
            <a:xfrm>
              <a:off x="13734273" y="6465832"/>
              <a:ext cx="2284379" cy="48423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개발환경구축 완료 보고서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50" spc="-30" dirty="0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02. </a:t>
              </a:r>
              <a:r>
                <a:rPr lang="ko-KR" altLang="en-US" sz="1350" spc="-30" dirty="0" err="1">
                  <a:gradFill>
                    <a:gsLst>
                      <a:gs pos="57083">
                        <a:srgbClr val="424242"/>
                      </a:gs>
                      <a:gs pos="44583">
                        <a:srgbClr val="424242"/>
                      </a:gs>
                    </a:gsLst>
                    <a:lin ang="5400000" scaled="0"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간트차트</a:t>
              </a:r>
              <a:endParaRPr lang="en-US" altLang="ko-KR" sz="1350" spc="-30" dirty="0">
                <a:gradFill>
                  <a:gsLst>
                    <a:gs pos="57083">
                      <a:srgbClr val="424242"/>
                    </a:gs>
                    <a:gs pos="44583">
                      <a:srgbClr val="424242"/>
                    </a:gs>
                  </a:gsLst>
                  <a:lin ang="54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8EDF9BF-0E9C-4F5F-9E1A-A4249C133569}"/>
              </a:ext>
            </a:extLst>
          </p:cNvPr>
          <p:cNvSpPr/>
          <p:nvPr/>
        </p:nvSpPr>
        <p:spPr>
          <a:xfrm>
            <a:off x="1687603" y="2125385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계획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1A3237-23B5-4884-B37D-4BDCF644644E}"/>
              </a:ext>
            </a:extLst>
          </p:cNvPr>
          <p:cNvSpPr/>
          <p:nvPr/>
        </p:nvSpPr>
        <p:spPr>
          <a:xfrm>
            <a:off x="4903133" y="2141046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분석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39B5BA-8E14-4FCB-85C9-7A96AE660577}"/>
              </a:ext>
            </a:extLst>
          </p:cNvPr>
          <p:cNvSpPr/>
          <p:nvPr/>
        </p:nvSpPr>
        <p:spPr>
          <a:xfrm>
            <a:off x="8250815" y="2129007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F18741D-DD18-432A-8765-8E7C9C86B12C}"/>
              </a:ext>
            </a:extLst>
          </p:cNvPr>
          <p:cNvSpPr/>
          <p:nvPr/>
        </p:nvSpPr>
        <p:spPr>
          <a:xfrm>
            <a:off x="11409596" y="2171639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구현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10D1603-2F5D-4002-A855-C6725309B5CE}"/>
              </a:ext>
            </a:extLst>
          </p:cNvPr>
          <p:cNvSpPr/>
          <p:nvPr/>
        </p:nvSpPr>
        <p:spPr>
          <a:xfrm>
            <a:off x="14706600" y="2171700"/>
            <a:ext cx="1565208" cy="716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</a:t>
            </a:r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완료</a:t>
            </a:r>
          </a:p>
        </p:txBody>
      </p:sp>
    </p:spTree>
    <p:extLst>
      <p:ext uri="{BB962C8B-B14F-4D97-AF65-F5344CB8AC3E}">
        <p14:creationId xmlns:p14="http://schemas.microsoft.com/office/powerpoint/2010/main" val="31425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2">
            <a:extLst>
              <a:ext uri="{FF2B5EF4-FFF2-40B4-BE49-F238E27FC236}">
                <a16:creationId xmlns:a16="http://schemas.microsoft.com/office/drawing/2014/main" id="{A5F0EB50-0FCE-478C-BF79-6F9FE70C4707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2AE90FD1-1531-4C79-A680-ADDF89BB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459F65-3677-4E67-91ED-56D3A065B07C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산출물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0DF4E-03AE-4A1B-9747-59296EE73EF0}"/>
              </a:ext>
            </a:extLst>
          </p:cNvPr>
          <p:cNvSpPr txBox="1"/>
          <p:nvPr/>
        </p:nvSpPr>
        <p:spPr>
          <a:xfrm>
            <a:off x="6019800" y="496210"/>
            <a:ext cx="3429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논리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ERD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40F403-38B6-4B17-A641-AF41E294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24" y="1794912"/>
            <a:ext cx="12603267" cy="80477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38B5E2-225E-45C8-993D-C447227E4F68}"/>
              </a:ext>
            </a:extLst>
          </p:cNvPr>
          <p:cNvSpPr/>
          <p:nvPr/>
        </p:nvSpPr>
        <p:spPr>
          <a:xfrm>
            <a:off x="2841224" y="1794912"/>
            <a:ext cx="12603267" cy="395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E137E6-6A34-4405-84BE-27F278B988E3}"/>
              </a:ext>
            </a:extLst>
          </p:cNvPr>
          <p:cNvSpPr/>
          <p:nvPr/>
        </p:nvSpPr>
        <p:spPr>
          <a:xfrm>
            <a:off x="2841223" y="5372100"/>
            <a:ext cx="5997977" cy="4470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0D6CB6-BC7B-4572-92DC-14EDCFD6D91A}"/>
              </a:ext>
            </a:extLst>
          </p:cNvPr>
          <p:cNvSpPr/>
          <p:nvPr/>
        </p:nvSpPr>
        <p:spPr>
          <a:xfrm>
            <a:off x="11963400" y="6107462"/>
            <a:ext cx="2568977" cy="1126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28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010E174-9D40-4DE2-8CB8-E1D0550F5EE4}"/>
              </a:ext>
            </a:extLst>
          </p:cNvPr>
          <p:cNvSpPr/>
          <p:nvPr/>
        </p:nvSpPr>
        <p:spPr>
          <a:xfrm>
            <a:off x="1511757" y="3931823"/>
            <a:ext cx="2946400" cy="936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생성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160BCA-2EE1-4B8A-BDE7-004D37D034F8}"/>
              </a:ext>
            </a:extLst>
          </p:cNvPr>
          <p:cNvSpPr/>
          <p:nvPr/>
        </p:nvSpPr>
        <p:spPr>
          <a:xfrm>
            <a:off x="10722856" y="3931823"/>
            <a:ext cx="1625599" cy="936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참여</a:t>
            </a: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수행절차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35B4CE-970E-4A4B-9185-AFF4327DCB14}"/>
              </a:ext>
            </a:extLst>
          </p:cNvPr>
          <p:cNvSpPr txBox="1"/>
          <p:nvPr/>
        </p:nvSpPr>
        <p:spPr>
          <a:xfrm>
            <a:off x="6781800" y="57532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LIFECYCLE</a:t>
            </a: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50A75499-D02A-4403-AD1B-0FA68097F3B8}"/>
              </a:ext>
            </a:extLst>
          </p:cNvPr>
          <p:cNvSpPr/>
          <p:nvPr/>
        </p:nvSpPr>
        <p:spPr>
          <a:xfrm>
            <a:off x="2667000" y="1986225"/>
            <a:ext cx="2988900" cy="951701"/>
          </a:xfrm>
          <a:prstGeom prst="flowChartTerminator">
            <a:avLst/>
          </a:prstGeom>
          <a:solidFill>
            <a:schemeClr val="accent4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spc="-3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시작</a:t>
            </a:r>
            <a:endParaRPr lang="ko-KR" altLang="en-US" sz="2400" b="1" dirty="0">
              <a:ln w="38100">
                <a:solidFill>
                  <a:srgbClr val="FFFF00"/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DBBA30DF-D5C7-49BA-86C2-3FA68E7414C1}"/>
              </a:ext>
            </a:extLst>
          </p:cNvPr>
          <p:cNvSpPr/>
          <p:nvPr/>
        </p:nvSpPr>
        <p:spPr>
          <a:xfrm>
            <a:off x="8500192" y="2114867"/>
            <a:ext cx="2117118" cy="694415"/>
          </a:xfrm>
          <a:prstGeom prst="flowChartTermina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진행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순서도: 수행의 시작/종료 35">
            <a:extLst>
              <a:ext uri="{FF2B5EF4-FFF2-40B4-BE49-F238E27FC236}">
                <a16:creationId xmlns:a16="http://schemas.microsoft.com/office/drawing/2014/main" id="{9491F101-550F-48ED-BEC0-C4AA085B9405}"/>
              </a:ext>
            </a:extLst>
          </p:cNvPr>
          <p:cNvSpPr/>
          <p:nvPr/>
        </p:nvSpPr>
        <p:spPr>
          <a:xfrm>
            <a:off x="13804974" y="2136691"/>
            <a:ext cx="1936870" cy="694415"/>
          </a:xfrm>
          <a:prstGeom prst="flowChartTermina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종료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120C6E17-F1E1-4595-B66A-E2695294DC1D}"/>
              </a:ext>
            </a:extLst>
          </p:cNvPr>
          <p:cNvSpPr/>
          <p:nvPr/>
        </p:nvSpPr>
        <p:spPr>
          <a:xfrm>
            <a:off x="6563325" y="2105237"/>
            <a:ext cx="866322" cy="527047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5CA4D7AE-5EC0-4258-A7E7-488F338EBC2B}"/>
              </a:ext>
            </a:extLst>
          </p:cNvPr>
          <p:cNvSpPr/>
          <p:nvPr/>
        </p:nvSpPr>
        <p:spPr>
          <a:xfrm>
            <a:off x="11915294" y="2105236"/>
            <a:ext cx="866322" cy="527047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555D98F-2C6D-40CF-B3C1-E34937B76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8" t="7919" r="51255" b="52882"/>
          <a:stretch/>
        </p:blipFill>
        <p:spPr>
          <a:xfrm>
            <a:off x="494405" y="5041336"/>
            <a:ext cx="6711748" cy="36777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F834D4-2D70-4924-8B4A-A5134EEA9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8" t="46207" r="51255" b="4128"/>
          <a:stretch/>
        </p:blipFill>
        <p:spPr>
          <a:xfrm>
            <a:off x="3421202" y="5984428"/>
            <a:ext cx="5680503" cy="39437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9298FE6-BBFA-4903-BE27-5E6055EEFFFD}"/>
              </a:ext>
            </a:extLst>
          </p:cNvPr>
          <p:cNvCxnSpPr>
            <a:cxnSpLocks/>
          </p:cNvCxnSpPr>
          <p:nvPr/>
        </p:nvCxnSpPr>
        <p:spPr>
          <a:xfrm flipV="1">
            <a:off x="2133600" y="2851536"/>
            <a:ext cx="727490" cy="1080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87DD09-87CE-465B-9B06-E6F2C7F20F4C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563592" y="2726530"/>
            <a:ext cx="5159264" cy="16736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C3C9EA0-7E58-478C-BB76-F5FA8D928E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2" t="59515" r="37769" b="9953"/>
          <a:stretch/>
        </p:blipFill>
        <p:spPr>
          <a:xfrm>
            <a:off x="9735446" y="5048975"/>
            <a:ext cx="8139055" cy="26205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103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160BCA-2EE1-4B8A-BDE7-004D37D034F8}"/>
              </a:ext>
            </a:extLst>
          </p:cNvPr>
          <p:cNvSpPr/>
          <p:nvPr/>
        </p:nvSpPr>
        <p:spPr>
          <a:xfrm>
            <a:off x="1936708" y="3543300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8CDBF6-BAF4-441F-9868-97DA55A69CCD}"/>
              </a:ext>
            </a:extLst>
          </p:cNvPr>
          <p:cNvSpPr/>
          <p:nvPr/>
        </p:nvSpPr>
        <p:spPr>
          <a:xfrm>
            <a:off x="1936708" y="4443167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업무보고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DD5EB4-D1D2-4F79-8EFE-32813970D8FC}"/>
              </a:ext>
            </a:extLst>
          </p:cNvPr>
          <p:cNvSpPr/>
          <p:nvPr/>
        </p:nvSpPr>
        <p:spPr>
          <a:xfrm>
            <a:off x="1936708" y="5343034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드라이브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74CC29-73D6-4B38-BF6B-CEAE37DF7639}"/>
              </a:ext>
            </a:extLst>
          </p:cNvPr>
          <p:cNvSpPr/>
          <p:nvPr/>
        </p:nvSpPr>
        <p:spPr>
          <a:xfrm>
            <a:off x="1932697" y="6242901"/>
            <a:ext cx="2946400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간트차트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043F4B-0E70-4277-94A8-33BFCDE7780D}"/>
              </a:ext>
            </a:extLst>
          </p:cNvPr>
          <p:cNvSpPr/>
          <p:nvPr/>
        </p:nvSpPr>
        <p:spPr>
          <a:xfrm>
            <a:off x="1932697" y="7142768"/>
            <a:ext cx="2946399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칸반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3CE14C-7AD8-4B54-AF4A-9A7B6017A669}"/>
              </a:ext>
            </a:extLst>
          </p:cNvPr>
          <p:cNvSpPr/>
          <p:nvPr/>
        </p:nvSpPr>
        <p:spPr>
          <a:xfrm>
            <a:off x="1936708" y="8942502"/>
            <a:ext cx="2946399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수행절차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26AF5C-E5FA-46F2-8637-79351338013E}"/>
              </a:ext>
            </a:extLst>
          </p:cNvPr>
          <p:cNvSpPr/>
          <p:nvPr/>
        </p:nvSpPr>
        <p:spPr>
          <a:xfrm>
            <a:off x="1932697" y="8042635"/>
            <a:ext cx="2946399" cy="650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피드</a:t>
            </a:r>
            <a:endParaRPr lang="ko-KR" altLang="en-US" sz="3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B994F6E3-FB5C-4C54-B0F5-F2A8654BEF21}"/>
              </a:ext>
            </a:extLst>
          </p:cNvPr>
          <p:cNvSpPr/>
          <p:nvPr/>
        </p:nvSpPr>
        <p:spPr>
          <a:xfrm>
            <a:off x="1922541" y="2048501"/>
            <a:ext cx="2024308" cy="632518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3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시작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1737BA44-DAB2-4454-AB3B-558835B81C12}"/>
              </a:ext>
            </a:extLst>
          </p:cNvPr>
          <p:cNvSpPr/>
          <p:nvPr/>
        </p:nvSpPr>
        <p:spPr>
          <a:xfrm>
            <a:off x="12640217" y="2048501"/>
            <a:ext cx="1851962" cy="632518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종료</a:t>
            </a:r>
            <a:endParaRPr lang="ko-KR" altLang="en-US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D33F3DB-A349-4E1F-899D-E5C1AC1B7ECF}"/>
              </a:ext>
            </a:extLst>
          </p:cNvPr>
          <p:cNvSpPr/>
          <p:nvPr/>
        </p:nvSpPr>
        <p:spPr>
          <a:xfrm>
            <a:off x="4907171" y="2002127"/>
            <a:ext cx="828344" cy="48006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ED56232-F2BD-430D-8B10-DF3140F38EA9}"/>
              </a:ext>
            </a:extLst>
          </p:cNvPr>
          <p:cNvSpPr/>
          <p:nvPr/>
        </p:nvSpPr>
        <p:spPr>
          <a:xfrm>
            <a:off x="10703607" y="2002126"/>
            <a:ext cx="828344" cy="48006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9" name="순서도: 수행의 시작/종료 38">
            <a:extLst>
              <a:ext uri="{FF2B5EF4-FFF2-40B4-BE49-F238E27FC236}">
                <a16:creationId xmlns:a16="http://schemas.microsoft.com/office/drawing/2014/main" id="{780989A4-4E6B-4D19-AC08-502D5BC195F1}"/>
              </a:ext>
            </a:extLst>
          </p:cNvPr>
          <p:cNvSpPr/>
          <p:nvPr/>
        </p:nvSpPr>
        <p:spPr>
          <a:xfrm>
            <a:off x="6790624" y="1814148"/>
            <a:ext cx="2857873" cy="866871"/>
          </a:xfrm>
          <a:prstGeom prst="flowChartTerminator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진행</a:t>
            </a:r>
            <a:endParaRPr lang="ko-KR" altLang="en-US" sz="2400" b="1" dirty="0">
              <a:ln w="38100">
                <a:solidFill>
                  <a:srgbClr val="FFFF00"/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4B737C-7C70-4FD2-A67A-5517679185B0}"/>
              </a:ext>
            </a:extLst>
          </p:cNvPr>
          <p:cNvSpPr txBox="1"/>
          <p:nvPr/>
        </p:nvSpPr>
        <p:spPr>
          <a:xfrm>
            <a:off x="6781800" y="57532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LIFECYCLE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EC93CD-7A29-42A6-85FC-889834F19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7" t="21458" r="15052" b="11262"/>
          <a:stretch/>
        </p:blipFill>
        <p:spPr>
          <a:xfrm>
            <a:off x="6400800" y="3116661"/>
            <a:ext cx="11010231" cy="66711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AE8664-FE62-4773-9B69-9C7AE6D7DFEB}"/>
              </a:ext>
            </a:extLst>
          </p:cNvPr>
          <p:cNvCxnSpPr>
            <a:cxnSpLocks/>
          </p:cNvCxnSpPr>
          <p:nvPr/>
        </p:nvCxnSpPr>
        <p:spPr>
          <a:xfrm flipV="1">
            <a:off x="4879096" y="3167420"/>
            <a:ext cx="1521704" cy="384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6EDCE46-C7D6-4DC4-8314-5EB28F210D12}"/>
              </a:ext>
            </a:extLst>
          </p:cNvPr>
          <p:cNvCxnSpPr>
            <a:cxnSpLocks/>
          </p:cNvCxnSpPr>
          <p:nvPr/>
        </p:nvCxnSpPr>
        <p:spPr>
          <a:xfrm>
            <a:off x="4879096" y="4194120"/>
            <a:ext cx="1521704" cy="5399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423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5F57-CCC3-45E4-9906-C9194397B235}"/>
              </a:ext>
            </a:extLst>
          </p:cNvPr>
          <p:cNvSpPr/>
          <p:nvPr/>
        </p:nvSpPr>
        <p:spPr>
          <a:xfrm>
            <a:off x="1828800" y="5295900"/>
            <a:ext cx="2946400" cy="936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종료</a:t>
            </a: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수행절차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0" name="순서도: 수행의 시작/종료 29">
            <a:extLst>
              <a:ext uri="{FF2B5EF4-FFF2-40B4-BE49-F238E27FC236}">
                <a16:creationId xmlns:a16="http://schemas.microsoft.com/office/drawing/2014/main" id="{EC9B6D2F-DA0A-4ABE-A41A-2D35F2EB1549}"/>
              </a:ext>
            </a:extLst>
          </p:cNvPr>
          <p:cNvSpPr/>
          <p:nvPr/>
        </p:nvSpPr>
        <p:spPr>
          <a:xfrm>
            <a:off x="13010649" y="2105072"/>
            <a:ext cx="2932552" cy="824925"/>
          </a:xfrm>
          <a:prstGeom prst="flowChartTerminator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종료</a:t>
            </a:r>
            <a:endParaRPr lang="ko-KR" altLang="en-US" sz="2400" b="1" dirty="0">
              <a:ln w="38100">
                <a:solidFill>
                  <a:srgbClr val="FFFF00"/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C89BB680-9ACC-4CBF-AA59-BB36F927CABE}"/>
              </a:ext>
            </a:extLst>
          </p:cNvPr>
          <p:cNvSpPr/>
          <p:nvPr/>
        </p:nvSpPr>
        <p:spPr>
          <a:xfrm>
            <a:off x="7631923" y="2303894"/>
            <a:ext cx="2077205" cy="601912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진행</a:t>
            </a:r>
            <a:endParaRPr lang="ko-KR" altLang="en-US" sz="1600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63B3EC04-36D7-4BC3-A1F0-8AE1109C4DA3}"/>
              </a:ext>
            </a:extLst>
          </p:cNvPr>
          <p:cNvSpPr/>
          <p:nvPr/>
        </p:nvSpPr>
        <p:spPr>
          <a:xfrm>
            <a:off x="2400925" y="2303894"/>
            <a:ext cx="1900355" cy="601912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시작</a:t>
            </a:r>
            <a:endParaRPr lang="ko-KR" altLang="en-US" sz="1600" dirty="0">
              <a:ln w="38100">
                <a:solidFill>
                  <a:srgbClr val="FFFF00"/>
                </a:solidFill>
              </a:ln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4B8C987-A2F4-4B4A-9F82-586A8CBF4445}"/>
              </a:ext>
            </a:extLst>
          </p:cNvPr>
          <p:cNvSpPr/>
          <p:nvPr/>
        </p:nvSpPr>
        <p:spPr>
          <a:xfrm>
            <a:off x="5657040" y="2303894"/>
            <a:ext cx="849989" cy="4568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330AA98A-79F4-4001-ACB8-D1069C94CC27}"/>
              </a:ext>
            </a:extLst>
          </p:cNvPr>
          <p:cNvSpPr/>
          <p:nvPr/>
        </p:nvSpPr>
        <p:spPr>
          <a:xfrm>
            <a:off x="11146172" y="2303893"/>
            <a:ext cx="849989" cy="4568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9326FA-DB8F-4668-9B0A-7CEB90C1240A}"/>
              </a:ext>
            </a:extLst>
          </p:cNvPr>
          <p:cNvSpPr txBox="1"/>
          <p:nvPr/>
        </p:nvSpPr>
        <p:spPr>
          <a:xfrm>
            <a:off x="6781800" y="57532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LIFECYCLE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8D5A5-5734-433D-ACC5-B5A962C3C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5" t="22831" r="25625" b="35880"/>
          <a:stretch/>
        </p:blipFill>
        <p:spPr>
          <a:xfrm>
            <a:off x="6248400" y="3722786"/>
            <a:ext cx="10799809" cy="44591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92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주요기능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0BFDF-50A3-46B5-BF48-8D8FFFBC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706" y="2843494"/>
            <a:ext cx="3621995" cy="60106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7A1F3B-2EE6-4A31-924B-E174DDDE6770}"/>
              </a:ext>
            </a:extLst>
          </p:cNvPr>
          <p:cNvSpPr txBox="1"/>
          <p:nvPr/>
        </p:nvSpPr>
        <p:spPr>
          <a:xfrm>
            <a:off x="838201" y="1955725"/>
            <a:ext cx="8084326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효율적인 프로젝트 관리 추구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A9A093-BEA9-4F8A-B201-25F13E044030}"/>
              </a:ext>
            </a:extLst>
          </p:cNvPr>
          <p:cNvSpPr txBox="1"/>
          <p:nvPr/>
        </p:nvSpPr>
        <p:spPr>
          <a:xfrm>
            <a:off x="9793706" y="1943100"/>
            <a:ext cx="769620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접근성 향상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EE8C0B-A3C2-4DD9-8E94-9181210F17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0" t="22031" r="21875" b="12970"/>
          <a:stretch/>
        </p:blipFill>
        <p:spPr>
          <a:xfrm>
            <a:off x="838200" y="2856119"/>
            <a:ext cx="8084326" cy="55313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FDED28-38CF-4C00-BD72-53B9D2BC0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29" t="15062" r="2489" b="27901"/>
          <a:stretch/>
        </p:blipFill>
        <p:spPr>
          <a:xfrm>
            <a:off x="12994106" y="3619500"/>
            <a:ext cx="4495800" cy="5867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471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B89CDD0C-CECB-4393-8B26-5A1C90096C1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DF8AA566-3898-402B-B13E-313C59C4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6FF9E8-9E97-4684-A3FC-D29DD72C52B0}"/>
              </a:ext>
            </a:extLst>
          </p:cNvPr>
          <p:cNvSpPr txBox="1"/>
          <p:nvPr/>
        </p:nvSpPr>
        <p:spPr>
          <a:xfrm>
            <a:off x="469422" y="393650"/>
            <a:ext cx="76077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주요기능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488F07-8A3A-47EA-9DB0-FE810A80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875769"/>
            <a:ext cx="7994191" cy="50285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0773A4-8241-48D5-B265-54D3C69C39B6}"/>
              </a:ext>
            </a:extLst>
          </p:cNvPr>
          <p:cNvSpPr txBox="1"/>
          <p:nvPr/>
        </p:nvSpPr>
        <p:spPr>
          <a:xfrm>
            <a:off x="721894" y="1955725"/>
            <a:ext cx="8124432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능률 및 협업 능력 향상</a:t>
            </a:r>
            <a:endParaRPr lang="en-US" altLang="ko-KR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CB3E2-1AB0-4E18-8FF6-BBA384165FEE}"/>
              </a:ext>
            </a:extLst>
          </p:cNvPr>
          <p:cNvSpPr txBox="1"/>
          <p:nvPr/>
        </p:nvSpPr>
        <p:spPr>
          <a:xfrm>
            <a:off x="9677400" y="1933568"/>
            <a:ext cx="799230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호환성 증대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C238F4-5FDB-4CF5-84D8-1A14CBB12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6" t="13793" r="33750" b="16970"/>
          <a:stretch/>
        </p:blipFill>
        <p:spPr>
          <a:xfrm>
            <a:off x="714448" y="2857500"/>
            <a:ext cx="6219752" cy="44378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02EA81-1E98-4CD2-98E5-0BDB8F741B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99" t="23162" r="47402" b="30741"/>
          <a:stretch/>
        </p:blipFill>
        <p:spPr>
          <a:xfrm>
            <a:off x="2626574" y="5555469"/>
            <a:ext cx="6219752" cy="42589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12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0C4BE-72A4-4A60-BB16-32FD88FB209E}"/>
              </a:ext>
            </a:extLst>
          </p:cNvPr>
          <p:cNvSpPr txBox="1"/>
          <p:nvPr/>
        </p:nvSpPr>
        <p:spPr>
          <a:xfrm>
            <a:off x="-1143" y="3733577"/>
            <a:ext cx="1828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 연</a:t>
            </a:r>
          </a:p>
        </p:txBody>
      </p:sp>
    </p:spTree>
    <p:extLst>
      <p:ext uri="{BB962C8B-B14F-4D97-AF65-F5344CB8AC3E}">
        <p14:creationId xmlns:p14="http://schemas.microsoft.com/office/powerpoint/2010/main" val="3846268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0C4BE-72A4-4A60-BB16-32FD88FB209E}"/>
              </a:ext>
            </a:extLst>
          </p:cNvPr>
          <p:cNvSpPr txBox="1"/>
          <p:nvPr/>
        </p:nvSpPr>
        <p:spPr>
          <a:xfrm>
            <a:off x="-1143" y="3733577"/>
            <a:ext cx="1828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Q&amp;A</a:t>
            </a:r>
            <a:endParaRPr lang="ko-KR" altLang="en-US" sz="1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91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8F6D4-2005-454A-838F-4C3761E26D59}"/>
              </a:ext>
            </a:extLst>
          </p:cNvPr>
          <p:cNvSpPr txBox="1"/>
          <p:nvPr/>
        </p:nvSpPr>
        <p:spPr>
          <a:xfrm>
            <a:off x="2971800" y="4447282"/>
            <a:ext cx="1899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DE2A3-FB52-409A-A017-123478213692}"/>
              </a:ext>
            </a:extLst>
          </p:cNvPr>
          <p:cNvSpPr txBox="1"/>
          <p:nvPr/>
        </p:nvSpPr>
        <p:spPr>
          <a:xfrm>
            <a:off x="5331457" y="4447282"/>
            <a:ext cx="24350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구성원 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 역할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E5AA3-BD46-46BE-BC57-5CD7193B9BFF}"/>
              </a:ext>
            </a:extLst>
          </p:cNvPr>
          <p:cNvSpPr txBox="1"/>
          <p:nvPr/>
        </p:nvSpPr>
        <p:spPr>
          <a:xfrm>
            <a:off x="7995098" y="4447282"/>
            <a:ext cx="2193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산출물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2D79C-238E-4B19-B20E-FC500216246C}"/>
              </a:ext>
            </a:extLst>
          </p:cNvPr>
          <p:cNvSpPr txBox="1"/>
          <p:nvPr/>
        </p:nvSpPr>
        <p:spPr>
          <a:xfrm>
            <a:off x="13504335" y="4434646"/>
            <a:ext cx="20345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주요기능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ECD26C-4854-4F1B-B91F-F7CB7731B56A}"/>
              </a:ext>
            </a:extLst>
          </p:cNvPr>
          <p:cNvCxnSpPr>
            <a:cxnSpLocks/>
          </p:cNvCxnSpPr>
          <p:nvPr/>
        </p:nvCxnSpPr>
        <p:spPr>
          <a:xfrm>
            <a:off x="1676400" y="4000500"/>
            <a:ext cx="14630400" cy="10439"/>
          </a:xfrm>
          <a:prstGeom prst="line">
            <a:avLst/>
          </a:prstGeom>
          <a:ln w="38100">
            <a:solidFill>
              <a:srgbClr val="77777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A650A2-E393-4870-BF49-D7F4EEB60F34}"/>
              </a:ext>
            </a:extLst>
          </p:cNvPr>
          <p:cNvSpPr/>
          <p:nvPr/>
        </p:nvSpPr>
        <p:spPr>
          <a:xfrm>
            <a:off x="14230674" y="3857394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5A703F-C9F7-4FE2-B3BB-82423498C9FE}"/>
              </a:ext>
            </a:extLst>
          </p:cNvPr>
          <p:cNvSpPr txBox="1"/>
          <p:nvPr/>
        </p:nvSpPr>
        <p:spPr>
          <a:xfrm>
            <a:off x="8207598" y="3009900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5C276B-8BCE-450C-B6F2-299068E6E336}"/>
              </a:ext>
            </a:extLst>
          </p:cNvPr>
          <p:cNvSpPr txBox="1"/>
          <p:nvPr/>
        </p:nvSpPr>
        <p:spPr>
          <a:xfrm>
            <a:off x="5655974" y="3009900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1E792-D661-48AA-BD93-A31611ECF82C}"/>
              </a:ext>
            </a:extLst>
          </p:cNvPr>
          <p:cNvSpPr txBox="1"/>
          <p:nvPr/>
        </p:nvSpPr>
        <p:spPr>
          <a:xfrm>
            <a:off x="3024928" y="3034725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55B80C-088A-488D-B873-47452BCC13AE}"/>
              </a:ext>
            </a:extLst>
          </p:cNvPr>
          <p:cNvSpPr txBox="1"/>
          <p:nvPr/>
        </p:nvSpPr>
        <p:spPr>
          <a:xfrm>
            <a:off x="13405100" y="3009900"/>
            <a:ext cx="189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5D0999-C17A-4E9B-8A2C-7564B6A03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6" b="26748"/>
          <a:stretch/>
        </p:blipFill>
        <p:spPr>
          <a:xfrm>
            <a:off x="8351945" y="9408765"/>
            <a:ext cx="1769017" cy="8492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EF85BD-F1BB-4718-B638-2FA7C1EAB3FE}"/>
              </a:ext>
            </a:extLst>
          </p:cNvPr>
          <p:cNvSpPr/>
          <p:nvPr/>
        </p:nvSpPr>
        <p:spPr>
          <a:xfrm>
            <a:off x="8949881" y="3848103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C8A56A-4C4A-431F-B5B2-290F6502B1DD}"/>
              </a:ext>
            </a:extLst>
          </p:cNvPr>
          <p:cNvSpPr/>
          <p:nvPr/>
        </p:nvSpPr>
        <p:spPr>
          <a:xfrm>
            <a:off x="6398257" y="3848103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E4F684-29F5-4E70-8AFD-D2C86C747B2C}"/>
              </a:ext>
            </a:extLst>
          </p:cNvPr>
          <p:cNvSpPr/>
          <p:nvPr/>
        </p:nvSpPr>
        <p:spPr>
          <a:xfrm>
            <a:off x="3738637" y="3848100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7DA43-4C95-42F0-AFB6-906E7B01CCE0}"/>
              </a:ext>
            </a:extLst>
          </p:cNvPr>
          <p:cNvSpPr txBox="1"/>
          <p:nvPr/>
        </p:nvSpPr>
        <p:spPr>
          <a:xfrm>
            <a:off x="10738298" y="4447282"/>
            <a:ext cx="2193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수행절차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0C469-6F6E-47D4-BB01-746AD4E99EC4}"/>
              </a:ext>
            </a:extLst>
          </p:cNvPr>
          <p:cNvSpPr txBox="1"/>
          <p:nvPr/>
        </p:nvSpPr>
        <p:spPr>
          <a:xfrm>
            <a:off x="10950798" y="3009900"/>
            <a:ext cx="172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BC1565-B0EA-42FF-8160-D87A2245A9C3}"/>
              </a:ext>
            </a:extLst>
          </p:cNvPr>
          <p:cNvSpPr/>
          <p:nvPr/>
        </p:nvSpPr>
        <p:spPr>
          <a:xfrm>
            <a:off x="11693081" y="3848103"/>
            <a:ext cx="277089" cy="304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0C4BE-72A4-4A60-BB16-32FD88FB209E}"/>
              </a:ext>
            </a:extLst>
          </p:cNvPr>
          <p:cNvSpPr txBox="1"/>
          <p:nvPr/>
        </p:nvSpPr>
        <p:spPr>
          <a:xfrm>
            <a:off x="0" y="3467100"/>
            <a:ext cx="18288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2608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952F31-F15B-4769-BD65-80EC30189C7A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주제선정배경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52EF3-6536-4DD0-BEE8-00727E10EAC4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17" name="표 999">
            <a:extLst>
              <a:ext uri="{FF2B5EF4-FFF2-40B4-BE49-F238E27FC236}">
                <a16:creationId xmlns:a16="http://schemas.microsoft.com/office/drawing/2014/main" id="{E5839947-7F41-463C-A233-088DD8CF6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58364"/>
              </p:ext>
            </p:extLst>
          </p:nvPr>
        </p:nvGraphicFramePr>
        <p:xfrm>
          <a:off x="9982200" y="1943100"/>
          <a:ext cx="7480477" cy="3898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047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389837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EC8B83-D071-44F3-B874-8BE4226DF142}"/>
              </a:ext>
            </a:extLst>
          </p:cNvPr>
          <p:cNvSpPr txBox="1"/>
          <p:nvPr/>
        </p:nvSpPr>
        <p:spPr>
          <a:xfrm>
            <a:off x="9982200" y="2272456"/>
            <a:ext cx="7480478" cy="325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투박한 </a:t>
            </a: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구성원 간 실시간 소통 부재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도식화 부족으로 가독성 저하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잦은 페이지 이동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공유 기능 부재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2C03FA-FE72-45BF-AEE2-E4E89C227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5" t="14482" r="50006" b="16629"/>
          <a:stretch/>
        </p:blipFill>
        <p:spPr>
          <a:xfrm>
            <a:off x="825323" y="1943100"/>
            <a:ext cx="8317531" cy="7848600"/>
          </a:xfrm>
          <a:prstGeom prst="rect">
            <a:avLst/>
          </a:prstGeom>
          <a:ln w="47625">
            <a:solidFill>
              <a:srgbClr val="000000"/>
            </a:solidFill>
          </a:ln>
        </p:spPr>
      </p:pic>
      <p:graphicFrame>
        <p:nvGraphicFramePr>
          <p:cNvPr id="21" name="표 999">
            <a:extLst>
              <a:ext uri="{FF2B5EF4-FFF2-40B4-BE49-F238E27FC236}">
                <a16:creationId xmlns:a16="http://schemas.microsoft.com/office/drawing/2014/main" id="{87D18942-2CFC-44A8-8A9A-8902D75A7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775658"/>
              </p:ext>
            </p:extLst>
          </p:nvPr>
        </p:nvGraphicFramePr>
        <p:xfrm>
          <a:off x="9982200" y="7346298"/>
          <a:ext cx="7480477" cy="2445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047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24454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ko-KR" sz="64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2455" marR="62455" marT="60853" marB="608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45A0347-F963-416C-9CC0-8A3AD799E794}"/>
              </a:ext>
            </a:extLst>
          </p:cNvPr>
          <p:cNvCxnSpPr>
            <a:cxnSpLocks/>
          </p:cNvCxnSpPr>
          <p:nvPr/>
        </p:nvCxnSpPr>
        <p:spPr>
          <a:xfrm>
            <a:off x="13792200" y="6210300"/>
            <a:ext cx="0" cy="725968"/>
          </a:xfrm>
          <a:prstGeom prst="straightConnector1">
            <a:avLst/>
          </a:prstGeom>
          <a:ln w="1079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8B237F-A2A1-44ED-B8B6-9E10F1C11507}"/>
              </a:ext>
            </a:extLst>
          </p:cNvPr>
          <p:cNvSpPr txBox="1"/>
          <p:nvPr/>
        </p:nvSpPr>
        <p:spPr>
          <a:xfrm>
            <a:off x="9982200" y="7581900"/>
            <a:ext cx="7480477" cy="195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생성부터 관리까지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 단계에서 편의성을 높인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프로젝트 관리 시스템</a:t>
            </a:r>
            <a:endParaRPr lang="en-US" altLang="ko-KR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2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BEE1BDC9-7AF6-4B89-A543-11B9C8D08A49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E313FF2C-B324-4993-A8F1-6C561AD6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94AFB0-9B41-48EC-98EE-18DA37F89587}"/>
              </a:ext>
            </a:extLst>
          </p:cNvPr>
          <p:cNvSpPr txBox="1"/>
          <p:nvPr/>
        </p:nvSpPr>
        <p:spPr>
          <a:xfrm>
            <a:off x="5028058" y="576736"/>
            <a:ext cx="739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벤치마킹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F4FE3-9FB3-4198-AB29-A784E4016316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25" name="표 999">
            <a:extLst>
              <a:ext uri="{FF2B5EF4-FFF2-40B4-BE49-F238E27FC236}">
                <a16:creationId xmlns:a16="http://schemas.microsoft.com/office/drawing/2014/main" id="{109F68CC-6281-4F51-9711-E85046CC4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75871"/>
              </p:ext>
            </p:extLst>
          </p:nvPr>
        </p:nvGraphicFramePr>
        <p:xfrm>
          <a:off x="5562600" y="7124384"/>
          <a:ext cx="7613328" cy="2368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328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236871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모듈 커스터마이징 제공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체계적인 일감관리 제공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실시간 커뮤니케이션 제공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프로젝트별 드라이브 제공</a:t>
                      </a:r>
                      <a:endParaRPr lang="ko-KR" altLang="en-US" sz="1100" dirty="0"/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6" name="표 999">
            <a:extLst>
              <a:ext uri="{FF2B5EF4-FFF2-40B4-BE49-F238E27FC236}">
                <a16:creationId xmlns:a16="http://schemas.microsoft.com/office/drawing/2014/main" id="{626DCA29-F2B7-42D3-9434-03330C8C2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83511"/>
              </p:ext>
            </p:extLst>
          </p:nvPr>
        </p:nvGraphicFramePr>
        <p:xfrm>
          <a:off x="2209800" y="1905000"/>
          <a:ext cx="6295272" cy="265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5272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2655040">
                <a:tc>
                  <a:txBody>
                    <a:bodyPr/>
                    <a:lstStyle/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채팅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드라이브</a:t>
                      </a: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7" name="표 999">
            <a:extLst>
              <a:ext uri="{FF2B5EF4-FFF2-40B4-BE49-F238E27FC236}">
                <a16:creationId xmlns:a16="http://schemas.microsoft.com/office/drawing/2014/main" id="{5313C2AF-3C3F-4EF4-839D-19C18D64D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27394"/>
              </p:ext>
            </p:extLst>
          </p:nvPr>
        </p:nvGraphicFramePr>
        <p:xfrm>
          <a:off x="10412628" y="1866900"/>
          <a:ext cx="6295272" cy="378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5272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3783483">
                <a:tc>
                  <a:txBody>
                    <a:bodyPr/>
                    <a:lstStyle/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칸반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알림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달력</a:t>
                      </a:r>
                      <a:endParaRPr lang="en-US" altLang="ko-KR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3600" b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간트차트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E9CC59-0061-4B1E-8671-D99DA3203CF3}"/>
              </a:ext>
            </a:extLst>
          </p:cNvPr>
          <p:cNvCxnSpPr>
            <a:cxnSpLocks/>
          </p:cNvCxnSpPr>
          <p:nvPr/>
        </p:nvCxnSpPr>
        <p:spPr>
          <a:xfrm>
            <a:off x="5562600" y="4902940"/>
            <a:ext cx="1447800" cy="2137973"/>
          </a:xfrm>
          <a:prstGeom prst="straightConnector1">
            <a:avLst/>
          </a:prstGeom>
          <a:ln w="1079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2B4D7E-5781-45F7-8EA9-010CC3B747EA}"/>
              </a:ext>
            </a:extLst>
          </p:cNvPr>
          <p:cNvCxnSpPr>
            <a:cxnSpLocks/>
          </p:cNvCxnSpPr>
          <p:nvPr/>
        </p:nvCxnSpPr>
        <p:spPr>
          <a:xfrm flipH="1">
            <a:off x="11719905" y="5872772"/>
            <a:ext cx="791789" cy="1168141"/>
          </a:xfrm>
          <a:prstGeom prst="straightConnector1">
            <a:avLst/>
          </a:prstGeom>
          <a:ln w="1079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59BB86E-FE87-43F8-85D7-E823D6A7E8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410" y1="44007" x2="62410" y2="44007"/>
                        <a14:foregroundMark x1="53111" y1="52545" x2="53111" y2="52545"/>
                        <a14:foregroundMark x1="41978" y1="47619" x2="41978" y2="47619"/>
                        <a14:foregroundMark x1="25868" y1="44335" x2="25868" y2="44335"/>
                        <a14:foregroundMark x1="12115" y1="44663" x2="12115" y2="44663"/>
                        <a14:foregroundMark x1="87819" y1="47619" x2="87819" y2="47619"/>
                        <a14:foregroundMark x1="75769" y1="39737" x2="75769" y2="39737"/>
                        <a14:backgroundMark x1="75769" y1="49589" x2="75769" y2="49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80" y="1735939"/>
            <a:ext cx="3358161" cy="1339306"/>
          </a:xfrm>
          <a:prstGeom prst="rect">
            <a:avLst/>
          </a:prstGeom>
        </p:spPr>
      </p:pic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F05EDA0-E405-409C-808B-85EECE2497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9" y="2078840"/>
            <a:ext cx="2429384" cy="8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999">
            <a:extLst>
              <a:ext uri="{FF2B5EF4-FFF2-40B4-BE49-F238E27FC236}">
                <a16:creationId xmlns:a16="http://schemas.microsoft.com/office/drawing/2014/main" id="{AB501767-110F-4097-ACDA-1A37AEA3C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787021"/>
              </p:ext>
            </p:extLst>
          </p:nvPr>
        </p:nvGraphicFramePr>
        <p:xfrm>
          <a:off x="5949120" y="2714265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1" name="표 999">
            <a:extLst>
              <a:ext uri="{FF2B5EF4-FFF2-40B4-BE49-F238E27FC236}">
                <a16:creationId xmlns:a16="http://schemas.microsoft.com/office/drawing/2014/main" id="{0E890804-9BD6-4B82-BA8A-B99DDC0E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605667"/>
              </p:ext>
            </p:extLst>
          </p:nvPr>
        </p:nvGraphicFramePr>
        <p:xfrm>
          <a:off x="9413460" y="2705101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graphicFrame>
        <p:nvGraphicFramePr>
          <p:cNvPr id="20" name="표 999">
            <a:extLst>
              <a:ext uri="{FF2B5EF4-FFF2-40B4-BE49-F238E27FC236}">
                <a16:creationId xmlns:a16="http://schemas.microsoft.com/office/drawing/2014/main" id="{076CD7A0-9BEC-4879-BC4A-F65E9EC31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000273"/>
              </p:ext>
            </p:extLst>
          </p:nvPr>
        </p:nvGraphicFramePr>
        <p:xfrm>
          <a:off x="2479261" y="2720120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316E282-E402-4CF6-8613-A3A17FD91110}"/>
              </a:ext>
            </a:extLst>
          </p:cNvPr>
          <p:cNvSpPr txBox="1"/>
          <p:nvPr/>
        </p:nvSpPr>
        <p:spPr>
          <a:xfrm>
            <a:off x="2489401" y="6780193"/>
            <a:ext cx="306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효율적인 프로젝트 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 추구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B0955-CAD5-430A-B989-D9BC04FD8EAC}"/>
              </a:ext>
            </a:extLst>
          </p:cNvPr>
          <p:cNvSpPr txBox="1"/>
          <p:nvPr/>
        </p:nvSpPr>
        <p:spPr>
          <a:xfrm>
            <a:off x="5916641" y="6995636"/>
            <a:ext cx="3083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접근성 향상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7D8A07-3CDE-4820-A771-E1D097C17FE6}"/>
              </a:ext>
            </a:extLst>
          </p:cNvPr>
          <p:cNvSpPr txBox="1"/>
          <p:nvPr/>
        </p:nvSpPr>
        <p:spPr>
          <a:xfrm>
            <a:off x="9437313" y="6780193"/>
            <a:ext cx="306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능률 및 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협업 능력 향상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9" name="표 999">
            <a:extLst>
              <a:ext uri="{FF2B5EF4-FFF2-40B4-BE49-F238E27FC236}">
                <a16:creationId xmlns:a16="http://schemas.microsoft.com/office/drawing/2014/main" id="{4F9DA6EA-F81C-40A5-85A5-CAC01E803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7623"/>
              </p:ext>
            </p:extLst>
          </p:nvPr>
        </p:nvGraphicFramePr>
        <p:xfrm>
          <a:off x="12842460" y="2705100"/>
          <a:ext cx="3083340" cy="58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340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5876563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465CC66-CF0A-495E-9C2D-7D9795C9B9A6}"/>
              </a:ext>
            </a:extLst>
          </p:cNvPr>
          <p:cNvSpPr txBox="1"/>
          <p:nvPr/>
        </p:nvSpPr>
        <p:spPr>
          <a:xfrm>
            <a:off x="12842460" y="7003331"/>
            <a:ext cx="30833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호환성 증대</a:t>
            </a:r>
          </a:p>
        </p:txBody>
      </p:sp>
      <p:pic>
        <p:nvPicPr>
          <p:cNvPr id="32" name="Picture 46">
            <a:extLst>
              <a:ext uri="{FF2B5EF4-FFF2-40B4-BE49-F238E27FC236}">
                <a16:creationId xmlns:a16="http://schemas.microsoft.com/office/drawing/2014/main" id="{F7C0FAAD-D562-49A5-99B0-DC5BA1B4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747" y="3597137"/>
            <a:ext cx="2460763" cy="2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1002">
            <a:extLst>
              <a:ext uri="{FF2B5EF4-FFF2-40B4-BE49-F238E27FC236}">
                <a16:creationId xmlns:a16="http://schemas.microsoft.com/office/drawing/2014/main" id="{E62C2472-28FC-4ABB-A04C-6B53B6E011D2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38" name="Object 5">
              <a:extLst>
                <a:ext uri="{FF2B5EF4-FFF2-40B4-BE49-F238E27FC236}">
                  <a16:creationId xmlns:a16="http://schemas.microsoft.com/office/drawing/2014/main" id="{8D9F2D70-896A-4F71-8E78-0450B161F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7D58430-9DB2-4B7E-AE38-4DB673ED35FF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기대효과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342-A436-44FC-81B9-85D273CFD514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Picture 48">
            <a:extLst>
              <a:ext uri="{FF2B5EF4-FFF2-40B4-BE49-F238E27FC236}">
                <a16:creationId xmlns:a16="http://schemas.microsoft.com/office/drawing/2014/main" id="{AA72D2F3-A6CC-4B00-8A7F-5044FA14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73" y="3770153"/>
            <a:ext cx="2287747" cy="22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503FA9BE-9FEA-42A5-85CD-7F1ADA8D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031" y="3689251"/>
            <a:ext cx="2368649" cy="236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대시보드 아이콘  프리미엄 아이콘">
            <a:extLst>
              <a:ext uri="{FF2B5EF4-FFF2-40B4-BE49-F238E27FC236}">
                <a16:creationId xmlns:a16="http://schemas.microsoft.com/office/drawing/2014/main" id="{9CD34121-0CE5-4486-8857-E977D864C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77234"/>
            <a:ext cx="2180666" cy="218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A38DEF-DA9B-407E-9C02-23BD0430B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280181"/>
              </p:ext>
            </p:extLst>
          </p:nvPr>
        </p:nvGraphicFramePr>
        <p:xfrm>
          <a:off x="9669277" y="2339931"/>
          <a:ext cx="7382163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721">
                  <a:extLst>
                    <a:ext uri="{9D8B030D-6E8A-4147-A177-3AD203B41FA5}">
                      <a16:colId xmlns:a16="http://schemas.microsoft.com/office/drawing/2014/main" val="651525178"/>
                    </a:ext>
                  </a:extLst>
                </a:gridCol>
                <a:gridCol w="2460721">
                  <a:extLst>
                    <a:ext uri="{9D8B030D-6E8A-4147-A177-3AD203B41FA5}">
                      <a16:colId xmlns:a16="http://schemas.microsoft.com/office/drawing/2014/main" val="2834199846"/>
                    </a:ext>
                  </a:extLst>
                </a:gridCol>
                <a:gridCol w="2460721">
                  <a:extLst>
                    <a:ext uri="{9D8B030D-6E8A-4147-A177-3AD203B41FA5}">
                      <a16:colId xmlns:a16="http://schemas.microsoft.com/office/drawing/2014/main" val="180883972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툴명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466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IDE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Eclipse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2020-06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1112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RedMine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3.3.2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4632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DB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Developer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17.4.1.54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80675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UML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AmaterasUML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1.3.4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116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maven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4.0.0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170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DB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eXERD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3.3.21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22983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8FB45F-9067-4702-BDF1-70ED6AE56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209050"/>
              </p:ext>
            </p:extLst>
          </p:nvPr>
        </p:nvGraphicFramePr>
        <p:xfrm>
          <a:off x="1219200" y="2312802"/>
          <a:ext cx="7393053" cy="276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3181654246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4104451196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333494218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용도</a:t>
                      </a:r>
                      <a:endParaRPr lang="en-US" altLang="ko-KR" sz="1700" b="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98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Tomcat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8.5.63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WAS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97948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websocket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1.0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실시간 채팅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알림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7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접속자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확인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9973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Servlet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3.1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동적 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service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9447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SVN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1.14.1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형상관리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800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629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08AA149-061E-48DC-813F-3A4B074F2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458711"/>
              </p:ext>
            </p:extLst>
          </p:nvPr>
        </p:nvGraphicFramePr>
        <p:xfrm>
          <a:off x="6705600" y="7031765"/>
          <a:ext cx="492870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2700001568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96804638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50094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JAVA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1.8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0451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JSP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2.3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0884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Jquery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3.6.0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6504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1335A8-2649-4937-9D02-4B06417E4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45149"/>
              </p:ext>
            </p:extLst>
          </p:nvPr>
        </p:nvGraphicFramePr>
        <p:xfrm>
          <a:off x="12142300" y="7067545"/>
          <a:ext cx="4928702" cy="216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3534610835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3847343183"/>
                    </a:ext>
                  </a:extLst>
                </a:gridCol>
              </a:tblGrid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88817"/>
                  </a:ext>
                </a:extLst>
              </a:tr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Spring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5.2.5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4424"/>
                  </a:ext>
                </a:extLst>
              </a:tr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Bootstrap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4.6.0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897781"/>
                  </a:ext>
                </a:extLst>
              </a:tr>
              <a:tr h="541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tiles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3.0.8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40761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F014DA-2921-4E6C-8573-4C84666E6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77785"/>
              </p:ext>
            </p:extLst>
          </p:nvPr>
        </p:nvGraphicFramePr>
        <p:xfrm>
          <a:off x="1219200" y="5906100"/>
          <a:ext cx="4928702" cy="37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51">
                  <a:extLst>
                    <a:ext uri="{9D8B030D-6E8A-4147-A177-3AD203B41FA5}">
                      <a16:colId xmlns:a16="http://schemas.microsoft.com/office/drawing/2014/main" val="3814648335"/>
                    </a:ext>
                  </a:extLst>
                </a:gridCol>
                <a:gridCol w="2464351">
                  <a:extLst>
                    <a:ext uri="{9D8B030D-6E8A-4147-A177-3AD203B41FA5}">
                      <a16:colId xmlns:a16="http://schemas.microsoft.com/office/drawing/2014/main" val="269850464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용도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6468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FullCalendar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일정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93110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다음 우편번호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API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주소 검색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7274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Kakao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Map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API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위치 안내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3556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ChartJS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차트 시각적 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19166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Gantt API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간트차트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2008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DragulaJS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사용자 관리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444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Apache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POI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엑셀 다운로드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768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7E785E-B20C-4B06-931E-A70F39EB279F}"/>
              </a:ext>
            </a:extLst>
          </p:cNvPr>
          <p:cNvSpPr txBox="1"/>
          <p:nvPr/>
        </p:nvSpPr>
        <p:spPr>
          <a:xfrm>
            <a:off x="9653102" y="1750663"/>
            <a:ext cx="1369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TOOL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CDD439-41A2-4EAD-93EA-CFC9533EB209}"/>
              </a:ext>
            </a:extLst>
          </p:cNvPr>
          <p:cNvSpPr txBox="1"/>
          <p:nvPr/>
        </p:nvSpPr>
        <p:spPr>
          <a:xfrm>
            <a:off x="1219200" y="1756312"/>
            <a:ext cx="1971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DF6FC-E9C7-478C-ABB0-7D5F41F786A4}"/>
              </a:ext>
            </a:extLst>
          </p:cNvPr>
          <p:cNvSpPr txBox="1"/>
          <p:nvPr/>
        </p:nvSpPr>
        <p:spPr>
          <a:xfrm>
            <a:off x="6721775" y="6438900"/>
            <a:ext cx="252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LANGUAGE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7C08-94DC-41EA-B6FC-0AAD9CAB6E76}"/>
              </a:ext>
            </a:extLst>
          </p:cNvPr>
          <p:cNvSpPr txBox="1"/>
          <p:nvPr/>
        </p:nvSpPr>
        <p:spPr>
          <a:xfrm>
            <a:off x="12142300" y="6438900"/>
            <a:ext cx="3073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FRAMEWORK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FACEE-2EBF-4C9E-B992-377EE454B4B0}"/>
              </a:ext>
            </a:extLst>
          </p:cNvPr>
          <p:cNvSpPr txBox="1"/>
          <p:nvPr/>
        </p:nvSpPr>
        <p:spPr>
          <a:xfrm>
            <a:off x="1219204" y="5387838"/>
            <a:ext cx="3073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API, LIBRARY</a:t>
            </a:r>
            <a:endParaRPr lang="ko-KR" altLang="en-US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FB171738-6A8E-4AC5-BCF4-0917742819B2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1452F003-6B51-43CF-9465-54131E4F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54D4320-4409-4716-B764-B1DD753B496B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개발환경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1342E5-2385-4137-84FE-BFA3A6D8111D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09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9C72AF-A42E-4B17-873C-252DDD009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3" t="33028" r="9155" b="6539"/>
          <a:stretch/>
        </p:blipFill>
        <p:spPr>
          <a:xfrm>
            <a:off x="1565433" y="2476500"/>
            <a:ext cx="15154852" cy="66393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66003217-2545-4700-A128-190B7FEF6506}"/>
              </a:ext>
            </a:extLst>
          </p:cNvPr>
          <p:cNvGrpSpPr/>
          <p:nvPr/>
        </p:nvGrpSpPr>
        <p:grpSpPr>
          <a:xfrm>
            <a:off x="469421" y="1418861"/>
            <a:ext cx="17346875" cy="143239"/>
            <a:chOff x="469420" y="482906"/>
            <a:chExt cx="17346875" cy="14323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17E97538-52CB-4D57-94CF-32ABAC52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420" y="482906"/>
              <a:ext cx="17346875" cy="14323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940543-2AE2-4A38-9B79-D4CA64A2E433}"/>
              </a:ext>
            </a:extLst>
          </p:cNvPr>
          <p:cNvSpPr txBox="1"/>
          <p:nvPr/>
        </p:nvSpPr>
        <p:spPr>
          <a:xfrm>
            <a:off x="5028059" y="57673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 구조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DEA2C-C0C6-4FBF-A79A-44C7E140E0A9}"/>
              </a:ext>
            </a:extLst>
          </p:cNvPr>
          <p:cNvSpPr txBox="1"/>
          <p:nvPr/>
        </p:nvSpPr>
        <p:spPr>
          <a:xfrm>
            <a:off x="469422" y="393650"/>
            <a:ext cx="455863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58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89F52C07-1C19-4950-9401-C5F072D74D17}"/>
              </a:ext>
            </a:extLst>
          </p:cNvPr>
          <p:cNvSpPr txBox="1"/>
          <p:nvPr/>
        </p:nvSpPr>
        <p:spPr>
          <a:xfrm>
            <a:off x="469422" y="393650"/>
            <a:ext cx="78363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구성원 및 역할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47" name="표 999">
            <a:extLst>
              <a:ext uri="{FF2B5EF4-FFF2-40B4-BE49-F238E27FC236}">
                <a16:creationId xmlns:a16="http://schemas.microsoft.com/office/drawing/2014/main" id="{417F47F4-BE1F-413D-90DD-0D102018C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6297"/>
              </p:ext>
            </p:extLst>
          </p:nvPr>
        </p:nvGraphicFramePr>
        <p:xfrm>
          <a:off x="1295400" y="1714500"/>
          <a:ext cx="15448427" cy="708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42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7086600">
                <a:tc>
                  <a:txBody>
                    <a:bodyPr/>
                    <a:lstStyle/>
                    <a:p>
                      <a:pPr algn="ctr"/>
                      <a:endParaRPr lang="ko-KR" altLang="en-US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03676709-62F4-4B58-8939-3C2E280284B2}"/>
              </a:ext>
            </a:extLst>
          </p:cNvPr>
          <p:cNvSpPr txBox="1"/>
          <p:nvPr/>
        </p:nvSpPr>
        <p:spPr>
          <a:xfrm>
            <a:off x="12877800" y="1953280"/>
            <a:ext cx="429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UA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김서윤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3E0CB8-B8ED-4ADD-84FB-C701825943FD}"/>
              </a:ext>
            </a:extLst>
          </p:cNvPr>
          <p:cNvSpPr txBox="1"/>
          <p:nvPr/>
        </p:nvSpPr>
        <p:spPr>
          <a:xfrm>
            <a:off x="3048000" y="1943890"/>
            <a:ext cx="310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PL </a:t>
            </a:r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정신애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6BA41B-EEA4-4477-9903-EDF4DD89FE62}"/>
              </a:ext>
            </a:extLst>
          </p:cNvPr>
          <p:cNvSpPr txBox="1"/>
          <p:nvPr/>
        </p:nvSpPr>
        <p:spPr>
          <a:xfrm>
            <a:off x="7921095" y="1953280"/>
            <a:ext cx="4592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BA </a:t>
            </a:r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조혜민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52D14BC-E0DA-4640-AB5C-D8CAA4002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6200" y="2594908"/>
            <a:ext cx="2468583" cy="32914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96E9327-F0E1-473F-92A5-06B22A6BF6BC}"/>
              </a:ext>
            </a:extLst>
          </p:cNvPr>
          <p:cNvSpPr txBox="1"/>
          <p:nvPr/>
        </p:nvSpPr>
        <p:spPr>
          <a:xfrm>
            <a:off x="7641483" y="6176308"/>
            <a:ext cx="3102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투표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좋아요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멘션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알림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업무보고 관리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5CF156-EA08-42A8-9028-8FFCF49ADE8C}"/>
              </a:ext>
            </a:extLst>
          </p:cNvPr>
          <p:cNvSpPr txBox="1"/>
          <p:nvPr/>
        </p:nvSpPr>
        <p:spPr>
          <a:xfrm>
            <a:off x="2606134" y="6176308"/>
            <a:ext cx="5592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드라이브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승인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미승인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참여 승인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미승인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 알림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구성원 접속유무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일감 관리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FC2A7-00A9-4C3A-A576-E7E19836BBBF}"/>
              </a:ext>
            </a:extLst>
          </p:cNvPr>
          <p:cNvSpPr txBox="1"/>
          <p:nvPr/>
        </p:nvSpPr>
        <p:spPr>
          <a:xfrm>
            <a:off x="12520877" y="6221492"/>
            <a:ext cx="62243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아이디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임시 비밀번호 메일발송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회원정보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개인업무 조회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회의실 관리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8AE6C9D-FEE8-4B72-AF8C-3DF75D7CA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2600234"/>
            <a:ext cx="2468584" cy="3286117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6B1910E-904E-4C80-A46F-A2DB2E77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5725" y="2594908"/>
            <a:ext cx="2468584" cy="32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999">
            <a:extLst>
              <a:ext uri="{FF2B5EF4-FFF2-40B4-BE49-F238E27FC236}">
                <a16:creationId xmlns:a16="http://schemas.microsoft.com/office/drawing/2014/main" id="{9849E368-041A-43B9-8F33-6A4C188B8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65394"/>
              </p:ext>
            </p:extLst>
          </p:nvPr>
        </p:nvGraphicFramePr>
        <p:xfrm>
          <a:off x="1295400" y="1714500"/>
          <a:ext cx="15448427" cy="708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427">
                  <a:extLst>
                    <a:ext uri="{9D8B030D-6E8A-4147-A177-3AD203B41FA5}">
                      <a16:colId xmlns:a16="http://schemas.microsoft.com/office/drawing/2014/main" val="796450273"/>
                    </a:ext>
                  </a:extLst>
                </a:gridCol>
              </a:tblGrid>
              <a:tr h="7086600">
                <a:tc>
                  <a:txBody>
                    <a:bodyPr/>
                    <a:lstStyle/>
                    <a:p>
                      <a:pPr algn="ctr"/>
                      <a:endParaRPr lang="ko-KR" altLang="en-US" sz="3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55321" marB="5532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554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FED1C72-F12A-4342-9EDC-0C1D18D9CB9A}"/>
              </a:ext>
            </a:extLst>
          </p:cNvPr>
          <p:cNvSpPr txBox="1"/>
          <p:nvPr/>
        </p:nvSpPr>
        <p:spPr>
          <a:xfrm>
            <a:off x="12878614" y="1953280"/>
            <a:ext cx="429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AA </a:t>
            </a:r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안정연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1F85EB-B409-4635-8438-9E3949B86A0A}"/>
              </a:ext>
            </a:extLst>
          </p:cNvPr>
          <p:cNvSpPr txBox="1"/>
          <p:nvPr/>
        </p:nvSpPr>
        <p:spPr>
          <a:xfrm>
            <a:off x="3048000" y="1943890"/>
            <a:ext cx="310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TA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손영태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8FA8FE9-96CA-4F29-AF98-3087E29A2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802" y="2594908"/>
            <a:ext cx="2468584" cy="329144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CBFE806-A6F8-4FC8-B5F6-74EA07179960}"/>
              </a:ext>
            </a:extLst>
          </p:cNvPr>
          <p:cNvSpPr txBox="1"/>
          <p:nvPr/>
        </p:nvSpPr>
        <p:spPr>
          <a:xfrm>
            <a:off x="2552165" y="6176308"/>
            <a:ext cx="5243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채팅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 관리</a:t>
            </a:r>
          </a:p>
          <a:p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간트차트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비품 대여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 비품 관리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나의 일감 그래프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501B6E-E441-4168-B90B-5916F9989012}"/>
              </a:ext>
            </a:extLst>
          </p:cNvPr>
          <p:cNvSpPr txBox="1"/>
          <p:nvPr/>
        </p:nvSpPr>
        <p:spPr>
          <a:xfrm>
            <a:off x="12451754" y="6176308"/>
            <a:ext cx="52266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캘린더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생성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추후 모집 게시판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신청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종료 프로젝트 관리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로고 및 레이아웃 디자인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5B49C9-1473-4BD2-A64A-3D74531174B5}"/>
              </a:ext>
            </a:extLst>
          </p:cNvPr>
          <p:cNvSpPr txBox="1"/>
          <p:nvPr/>
        </p:nvSpPr>
        <p:spPr>
          <a:xfrm>
            <a:off x="7924800" y="1953280"/>
            <a:ext cx="4592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임현정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1" name="그림 30" descr="하늘, 사람, 의류이(가) 표시된 사진&#10;&#10;자동 생성된 설명">
            <a:extLst>
              <a:ext uri="{FF2B5EF4-FFF2-40B4-BE49-F238E27FC236}">
                <a16:creationId xmlns:a16="http://schemas.microsoft.com/office/drawing/2014/main" id="{359AC686-74DE-4BB2-8D53-49A3A3C26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78" y="2594908"/>
            <a:ext cx="2468584" cy="3291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C637D-2829-4410-ADB4-551906C27F43}"/>
              </a:ext>
            </a:extLst>
          </p:cNvPr>
          <p:cNvSpPr txBox="1"/>
          <p:nvPr/>
        </p:nvSpPr>
        <p:spPr>
          <a:xfrm>
            <a:off x="7620000" y="6252508"/>
            <a:ext cx="5226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 관리 및 일감연동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칸반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관리 및 일감연동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메일 송수신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F52C07-1C19-4950-9401-C5F072D74D17}"/>
              </a:ext>
            </a:extLst>
          </p:cNvPr>
          <p:cNvSpPr txBox="1"/>
          <p:nvPr/>
        </p:nvSpPr>
        <p:spPr>
          <a:xfrm>
            <a:off x="469422" y="393650"/>
            <a:ext cx="783637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3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구성원 및 역할</a:t>
            </a:r>
            <a:endParaRPr lang="en-US" altLang="ko-KR" sz="5333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0D9E6BE-FC4A-4483-A62F-00EFC2A1C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1503" y="2608314"/>
            <a:ext cx="2468584" cy="32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8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dirty="0">
            <a:latin typeface="에스코어 드림 6 Bold" panose="020B0703030302020204" pitchFamily="34" charset="-127"/>
            <a:ea typeface="에스코어 드림 6 Bold" panose="020B07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2785</TotalTime>
  <Words>654</Words>
  <Application>Microsoft Office PowerPoint</Application>
  <PresentationFormat>사용자 지정</PresentationFormat>
  <Paragraphs>274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에스코어 드림 9 Black</vt:lpstr>
      <vt:lpstr>에스코어 드림 6 Bold</vt:lpstr>
      <vt:lpstr>나눔스퀘어_ac ExtraBold</vt:lpstr>
      <vt:lpstr>Calibri</vt:lpstr>
      <vt:lpstr>에스코어 드림 4 Regular</vt:lpstr>
      <vt:lpstr>에스코어 드림 7 ExtraBold</vt:lpstr>
      <vt:lpstr>Arial</vt:lpstr>
      <vt:lpstr>나눔스퀘어라운드 ExtraBold</vt:lpstr>
      <vt:lpstr>에스코어 드림 5 Medium</vt:lpstr>
      <vt:lpstr>Noto Serif KR Black</vt:lpstr>
      <vt:lpstr>에스코어 드림 8 Heavy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LimHyeonJeong</cp:lastModifiedBy>
  <cp:revision>101</cp:revision>
  <dcterms:created xsi:type="dcterms:W3CDTF">2022-03-12T12:10:45Z</dcterms:created>
  <dcterms:modified xsi:type="dcterms:W3CDTF">2022-04-21T02:26:01Z</dcterms:modified>
</cp:coreProperties>
</file>